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notesMasterIdLst>
    <p:notesMasterId r:id="rId37"/>
  </p:notesMasterIdLst>
  <p:sldIdLst>
    <p:sldId id="256" r:id="rId2"/>
    <p:sldId id="257" r:id="rId3"/>
    <p:sldId id="277" r:id="rId4"/>
    <p:sldId id="297" r:id="rId5"/>
    <p:sldId id="283" r:id="rId6"/>
    <p:sldId id="279" r:id="rId7"/>
    <p:sldId id="267" r:id="rId8"/>
    <p:sldId id="266" r:id="rId9"/>
    <p:sldId id="287" r:id="rId10"/>
    <p:sldId id="293" r:id="rId11"/>
    <p:sldId id="296" r:id="rId12"/>
    <p:sldId id="288" r:id="rId13"/>
    <p:sldId id="294" r:id="rId14"/>
    <p:sldId id="269" r:id="rId15"/>
    <p:sldId id="261" r:id="rId16"/>
    <p:sldId id="292" r:id="rId17"/>
    <p:sldId id="260" r:id="rId18"/>
    <p:sldId id="289" r:id="rId19"/>
    <p:sldId id="264" r:id="rId20"/>
    <p:sldId id="273" r:id="rId21"/>
    <p:sldId id="276" r:id="rId22"/>
    <p:sldId id="270" r:id="rId23"/>
    <p:sldId id="271" r:id="rId24"/>
    <p:sldId id="290" r:id="rId25"/>
    <p:sldId id="263" r:id="rId26"/>
    <p:sldId id="272" r:id="rId27"/>
    <p:sldId id="291" r:id="rId28"/>
    <p:sldId id="295" r:id="rId29"/>
    <p:sldId id="258" r:id="rId30"/>
    <p:sldId id="274" r:id="rId31"/>
    <p:sldId id="259" r:id="rId32"/>
    <p:sldId id="300" r:id="rId33"/>
    <p:sldId id="282" r:id="rId34"/>
    <p:sldId id="280" r:id="rId35"/>
    <p:sldId id="281" r:id="rId3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544" autoAdjust="0"/>
  </p:normalViewPr>
  <p:slideViewPr>
    <p:cSldViewPr snapToGrid="0">
      <p:cViewPr varScale="1">
        <p:scale>
          <a:sx n="117" d="100"/>
          <a:sy n="117" d="100"/>
        </p:scale>
        <p:origin x="-10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8E1E6-8608-4E6E-A976-D5752D3DC041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B9EAC-F0FF-480F-B1C5-35DAEB2BB0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20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B9EAC-F0FF-480F-B1C5-35DAEB2BB0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96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B9EAC-F0FF-480F-B1C5-35DAEB2BB0A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8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B9EAC-F0FF-480F-B1C5-35DAEB2BB0A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8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dirty="0" smtClean="0">
                <a:effectLst/>
              </a:rPr>
              <a:t>Announce itself as base station by emitting high power radio</a:t>
            </a:r>
          </a:p>
          <a:p>
            <a:pPr lvl="1"/>
            <a:r>
              <a:rPr lang="en-US" altLang="zh-CN" dirty="0" smtClean="0">
                <a:effectLst/>
              </a:rPr>
              <a:t>Force all nearby GSM mobile phones to connect to it</a:t>
            </a:r>
          </a:p>
          <a:p>
            <a:pPr lvl="1"/>
            <a:r>
              <a:rPr lang="en-US" altLang="zh-CN" dirty="0" smtClean="0">
                <a:effectLst/>
              </a:rPr>
              <a:t>Push spam SMS to connected phones</a:t>
            </a: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B9EAC-F0FF-480F-B1C5-35DAEB2BB0A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873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r>
              <a:rPr lang="en-US" dirty="0" smtClean="0"/>
              <a:t>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B9EAC-F0FF-480F-B1C5-35DAEB2BB0A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48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190B60-6CD4-4298-A7DE-D9A4308E0533}" type="datetimeFigureOut">
              <a:rPr lang="zh-CN" altLang="en-US" smtClean="0"/>
              <a:t>10/11/14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2967F59-8E6C-4978-8086-37A3101564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Mobile Underground Activities in China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Lion </a:t>
            </a:r>
            <a:r>
              <a:rPr lang="en-US" altLang="zh-CN" dirty="0" err="1" smtClean="0"/>
              <a:t>Gu</a:t>
            </a:r>
            <a:r>
              <a:rPr lang="en-US" altLang="zh-CN" dirty="0" smtClean="0"/>
              <a:t>, Trend Micro</a:t>
            </a:r>
          </a:p>
          <a:p>
            <a:r>
              <a:rPr lang="en-US" altLang="zh-CN" dirty="0" smtClean="0"/>
              <a:t>RUXCON 2014</a:t>
            </a:r>
            <a:endParaRPr lang="en-US" altLang="zh-CN" dirty="0"/>
          </a:p>
          <a:p>
            <a:r>
              <a:rPr lang="en-US" altLang="zh-CN" dirty="0" smtClean="0"/>
              <a:t>11</a:t>
            </a:r>
            <a:r>
              <a:rPr lang="en-US" altLang="zh-CN" dirty="0" smtClean="0"/>
              <a:t>/10/2014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17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Premium Service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Unique phone number for subscription of a premium SMS</a:t>
            </a:r>
          </a:p>
          <a:p>
            <a:r>
              <a:rPr lang="en-US" dirty="0" smtClean="0"/>
              <a:t>Common premium SMS services:</a:t>
            </a:r>
          </a:p>
          <a:p>
            <a:pPr lvl="1"/>
            <a:r>
              <a:rPr lang="en-US" dirty="0" smtClean="0"/>
              <a:t>Weather SMS</a:t>
            </a:r>
          </a:p>
          <a:p>
            <a:pPr lvl="1"/>
            <a:r>
              <a:rPr lang="en-US" dirty="0" smtClean="0"/>
              <a:t>News SMS</a:t>
            </a:r>
          </a:p>
          <a:p>
            <a:r>
              <a:rPr lang="en-US" dirty="0" smtClean="0"/>
              <a:t>Subscription need confirmation SMS sent by users manually</a:t>
            </a:r>
          </a:p>
        </p:txBody>
      </p:sp>
    </p:spTree>
    <p:extLst>
      <p:ext uri="{BB962C8B-B14F-4D97-AF65-F5344CB8AC3E}">
        <p14:creationId xmlns:p14="http://schemas.microsoft.com/office/powerpoint/2010/main" val="37167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Abuse of Premium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Rogue Premium SMS operators</a:t>
            </a:r>
          </a:p>
          <a:p>
            <a:pPr lvl="1"/>
            <a:r>
              <a:rPr lang="en-US" dirty="0" smtClean="0"/>
              <a:t>Apply service permission from mobile carriers</a:t>
            </a:r>
          </a:p>
          <a:p>
            <a:pPr lvl="1"/>
            <a:r>
              <a:rPr lang="en-US" dirty="0" smtClean="0"/>
              <a:t>Rent premium service numbers to anyone</a:t>
            </a:r>
          </a:p>
          <a:p>
            <a:r>
              <a:rPr lang="en-US" dirty="0" smtClean="0"/>
              <a:t>Rogue Android developers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uy and exploit premium service numbers for unapproved charges</a:t>
            </a:r>
          </a:p>
          <a:p>
            <a:pPr lvl="1"/>
            <a:r>
              <a:rPr lang="en-US" dirty="0" smtClean="0"/>
              <a:t>Subscription and confirmation SMS are sent by apps automatically</a:t>
            </a:r>
          </a:p>
          <a:p>
            <a:pPr lvl="1"/>
            <a:r>
              <a:rPr lang="en-US" dirty="0" smtClean="0"/>
              <a:t>Relevant SMS are deleted for stealthy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11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362681"/>
              </p:ext>
            </p:extLst>
          </p:nvPr>
        </p:nvGraphicFramePr>
        <p:xfrm>
          <a:off x="654217" y="2884033"/>
          <a:ext cx="10602159" cy="3017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426151"/>
                <a:gridCol w="5176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Products/Services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6-digit</a:t>
                      </a:r>
                      <a:r>
                        <a:rPr lang="en-US" sz="2400" baseline="0" dirty="0" smtClean="0"/>
                        <a:t> premium service number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RMB 220,000</a:t>
                      </a:r>
                      <a:r>
                        <a:rPr lang="en-US" sz="2400" baseline="0" dirty="0" smtClean="0"/>
                        <a:t> (AUD 40,855) per year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7-digit</a:t>
                      </a:r>
                      <a:r>
                        <a:rPr lang="en-US" sz="2400" baseline="0" dirty="0" smtClean="0"/>
                        <a:t> premium service number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RMB 100,000</a:t>
                      </a:r>
                      <a:r>
                        <a:rPr lang="en-US" sz="2400" baseline="0" dirty="0" smtClean="0"/>
                        <a:t> (AUD 18,570) per year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8-digit</a:t>
                      </a:r>
                      <a:r>
                        <a:rPr lang="en-US" sz="2400" baseline="0" dirty="0" smtClean="0"/>
                        <a:t> premium service number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RMB 50,000</a:t>
                      </a:r>
                      <a:r>
                        <a:rPr lang="en-US" sz="2400" baseline="0" dirty="0" smtClean="0"/>
                        <a:t> (AUD 9,285) per year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9-digit</a:t>
                      </a:r>
                      <a:r>
                        <a:rPr lang="en-US" sz="2400" baseline="0" dirty="0" smtClean="0"/>
                        <a:t> premium service number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RMB 15,000</a:t>
                      </a:r>
                      <a:r>
                        <a:rPr lang="en-US" sz="2400" baseline="0" dirty="0" smtClean="0"/>
                        <a:t> (AUD 2,785) per year</a:t>
                      </a: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con_337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50" y="769753"/>
            <a:ext cx="1585409" cy="1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lternate Process 13"/>
          <p:cNvSpPr/>
          <p:nvPr/>
        </p:nvSpPr>
        <p:spPr>
          <a:xfrm>
            <a:off x="1000569" y="3319551"/>
            <a:ext cx="1529711" cy="74088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Message</a:t>
            </a:r>
            <a:endParaRPr lang="en-US" b="1" dirty="0"/>
          </a:p>
        </p:txBody>
      </p:sp>
      <p:sp>
        <p:nvSpPr>
          <p:cNvPr id="15" name="Alternate Process 14"/>
          <p:cNvSpPr/>
          <p:nvPr/>
        </p:nvSpPr>
        <p:spPr>
          <a:xfrm>
            <a:off x="4485818" y="4905614"/>
            <a:ext cx="1777343" cy="7408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Phishing</a:t>
            </a:r>
            <a:endParaRPr lang="en-US" b="1" dirty="0"/>
          </a:p>
        </p:txBody>
      </p:sp>
      <p:sp>
        <p:nvSpPr>
          <p:cNvPr id="16" name="Alternate Process 15"/>
          <p:cNvSpPr/>
          <p:nvPr/>
        </p:nvSpPr>
        <p:spPr>
          <a:xfrm>
            <a:off x="4485817" y="2036742"/>
            <a:ext cx="1719619" cy="7408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Spam</a:t>
            </a:r>
            <a:endParaRPr lang="en-US" b="1" dirty="0"/>
          </a:p>
        </p:txBody>
      </p:sp>
      <p:sp>
        <p:nvSpPr>
          <p:cNvPr id="17" name="Alternate Process 16"/>
          <p:cNvSpPr/>
          <p:nvPr/>
        </p:nvSpPr>
        <p:spPr>
          <a:xfrm>
            <a:off x="7966261" y="4905614"/>
            <a:ext cx="1871041" cy="740885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iMessage</a:t>
            </a:r>
            <a:r>
              <a:rPr lang="en-US" b="1" dirty="0" smtClean="0"/>
              <a:t> Spamming</a:t>
            </a:r>
            <a:endParaRPr lang="en-US" b="1" dirty="0"/>
          </a:p>
        </p:txBody>
      </p:sp>
      <p:sp>
        <p:nvSpPr>
          <p:cNvPr id="18" name="Alternate Process 17"/>
          <p:cNvSpPr/>
          <p:nvPr/>
        </p:nvSpPr>
        <p:spPr>
          <a:xfrm>
            <a:off x="7989545" y="2046364"/>
            <a:ext cx="1882195" cy="740885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SMS Server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010189" y="885421"/>
            <a:ext cx="157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Vector</a:t>
            </a:r>
            <a:endParaRPr lang="en-US" sz="2800" b="1" dirty="0"/>
          </a:p>
        </p:txBody>
      </p:sp>
      <p:sp>
        <p:nvSpPr>
          <p:cNvPr id="45" name="Rectangle 44"/>
          <p:cNvSpPr/>
          <p:nvPr/>
        </p:nvSpPr>
        <p:spPr>
          <a:xfrm>
            <a:off x="4483331" y="875798"/>
            <a:ext cx="152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Purpose</a:t>
            </a:r>
            <a:endParaRPr lang="en-US" sz="2800" b="1" dirty="0"/>
          </a:p>
        </p:txBody>
      </p:sp>
      <p:sp>
        <p:nvSpPr>
          <p:cNvPr id="46" name="Rectangle 45"/>
          <p:cNvSpPr/>
          <p:nvPr/>
        </p:nvSpPr>
        <p:spPr>
          <a:xfrm>
            <a:off x="7647050" y="885420"/>
            <a:ext cx="2578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Product/Service</a:t>
            </a:r>
            <a:endParaRPr lang="en-US" sz="2800" dirty="0"/>
          </a:p>
        </p:txBody>
      </p:sp>
      <p:sp>
        <p:nvSpPr>
          <p:cNvPr id="19" name="Alternate Process 18"/>
          <p:cNvSpPr/>
          <p:nvPr/>
        </p:nvSpPr>
        <p:spPr>
          <a:xfrm>
            <a:off x="7978392" y="3363012"/>
            <a:ext cx="1882195" cy="740885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GSM Modem Pool</a:t>
            </a:r>
            <a:endParaRPr lang="en-US" b="1" dirty="0"/>
          </a:p>
        </p:txBody>
      </p:sp>
      <p:cxnSp>
        <p:nvCxnSpPr>
          <p:cNvPr id="56" name="Straight Connector 55"/>
          <p:cNvCxnSpPr>
            <a:stCxn id="16" idx="3"/>
            <a:endCxn id="18" idx="1"/>
          </p:cNvCxnSpPr>
          <p:nvPr/>
        </p:nvCxnSpPr>
        <p:spPr>
          <a:xfrm>
            <a:off x="6205436" y="2407183"/>
            <a:ext cx="1784109" cy="962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6" idx="3"/>
            <a:endCxn id="19" idx="1"/>
          </p:cNvCxnSpPr>
          <p:nvPr/>
        </p:nvCxnSpPr>
        <p:spPr>
          <a:xfrm>
            <a:off x="6205437" y="2407185"/>
            <a:ext cx="1772955" cy="132627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6" idx="3"/>
            <a:endCxn id="17" idx="1"/>
          </p:cNvCxnSpPr>
          <p:nvPr/>
        </p:nvCxnSpPr>
        <p:spPr>
          <a:xfrm>
            <a:off x="6205436" y="2407183"/>
            <a:ext cx="1760824" cy="2868872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  <a:endCxn id="18" idx="1"/>
          </p:cNvCxnSpPr>
          <p:nvPr/>
        </p:nvCxnSpPr>
        <p:spPr>
          <a:xfrm flipV="1">
            <a:off x="6263161" y="2416805"/>
            <a:ext cx="1726385" cy="285925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5" idx="3"/>
            <a:endCxn id="19" idx="1"/>
          </p:cNvCxnSpPr>
          <p:nvPr/>
        </p:nvCxnSpPr>
        <p:spPr>
          <a:xfrm flipV="1">
            <a:off x="6263162" y="3733456"/>
            <a:ext cx="1715231" cy="154260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5" idx="3"/>
            <a:endCxn id="17" idx="1"/>
          </p:cNvCxnSpPr>
          <p:nvPr/>
        </p:nvCxnSpPr>
        <p:spPr>
          <a:xfrm>
            <a:off x="6263161" y="5276055"/>
            <a:ext cx="1703100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4" idx="3"/>
            <a:endCxn id="16" idx="1"/>
          </p:cNvCxnSpPr>
          <p:nvPr/>
        </p:nvCxnSpPr>
        <p:spPr>
          <a:xfrm flipV="1">
            <a:off x="2530279" y="2407183"/>
            <a:ext cx="1955540" cy="1282810"/>
          </a:xfrm>
          <a:prstGeom prst="bentConnector3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14" idx="3"/>
            <a:endCxn id="15" idx="1"/>
          </p:cNvCxnSpPr>
          <p:nvPr/>
        </p:nvCxnSpPr>
        <p:spPr>
          <a:xfrm>
            <a:off x="2530279" y="3689993"/>
            <a:ext cx="1955539" cy="1586062"/>
          </a:xfrm>
          <a:prstGeom prst="bentConnector3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iMessage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iMessage</a:t>
            </a:r>
            <a:r>
              <a:rPr lang="en-US" altLang="zh-CN" dirty="0" smtClean="0"/>
              <a:t> is </a:t>
            </a:r>
            <a:r>
              <a:rPr lang="en-US" altLang="zh-CN" dirty="0"/>
              <a:t>Apple’s instant-messaging (IM) service </a:t>
            </a:r>
            <a:endParaRPr lang="en-US" altLang="zh-CN" dirty="0" smtClean="0"/>
          </a:p>
          <a:p>
            <a:r>
              <a:rPr lang="en-US" altLang="zh-CN" dirty="0" smtClean="0"/>
              <a:t>Run on </a:t>
            </a:r>
            <a:r>
              <a:rPr lang="en-US" altLang="zh-CN" dirty="0"/>
              <a:t>both iOS and OS </a:t>
            </a:r>
            <a:r>
              <a:rPr lang="en-US" altLang="zh-CN" dirty="0" smtClean="0"/>
              <a:t>X</a:t>
            </a:r>
            <a:endParaRPr lang="en-US" altLang="zh-CN" dirty="0"/>
          </a:p>
          <a:p>
            <a:r>
              <a:rPr lang="en-US" altLang="zh-CN" dirty="0" smtClean="0"/>
              <a:t>Support sending various messages via Internet without charges</a:t>
            </a:r>
          </a:p>
          <a:p>
            <a:pPr lvl="1"/>
            <a:r>
              <a:rPr lang="en-US" altLang="zh-CN" dirty="0"/>
              <a:t>T</a:t>
            </a:r>
            <a:r>
              <a:rPr lang="en-US" altLang="zh-CN" dirty="0" smtClean="0"/>
              <a:t>ext messages</a:t>
            </a:r>
          </a:p>
          <a:p>
            <a:pPr lvl="1"/>
            <a:r>
              <a:rPr lang="en-US" altLang="zh-CN" dirty="0" smtClean="0"/>
              <a:t>Group messages</a:t>
            </a:r>
          </a:p>
          <a:p>
            <a:pPr lvl="1"/>
            <a:r>
              <a:rPr lang="en-US" altLang="zh-CN" dirty="0" smtClean="0"/>
              <a:t>Audio messages</a:t>
            </a:r>
          </a:p>
          <a:p>
            <a:pPr lvl="1"/>
            <a:r>
              <a:rPr lang="en-US" altLang="zh-CN" dirty="0" smtClean="0"/>
              <a:t>Video messages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971" y="3925663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6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 smtClean="0"/>
              <a:t>Spamming in </a:t>
            </a:r>
            <a:r>
              <a:rPr lang="en-US" altLang="zh-CN" dirty="0" err="1" smtClean="0"/>
              <a:t>iMessage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590" y="1415957"/>
            <a:ext cx="4720281" cy="544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5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Spamming Targets iPhone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numbers of iPhone can be used for </a:t>
            </a:r>
            <a:r>
              <a:rPr lang="en-US" dirty="0" err="1" smtClean="0"/>
              <a:t>iMessage</a:t>
            </a:r>
            <a:r>
              <a:rPr lang="en-US" dirty="0" smtClean="0"/>
              <a:t> accounts</a:t>
            </a:r>
          </a:p>
          <a:p>
            <a:r>
              <a:rPr lang="en-US" dirty="0" smtClean="0"/>
              <a:t>Can probe phone numbers to look for accounts</a:t>
            </a:r>
          </a:p>
          <a:p>
            <a:pPr lvl="1"/>
            <a:r>
              <a:rPr lang="en-US" dirty="0" smtClean="0"/>
              <a:t>Send probe message</a:t>
            </a:r>
          </a:p>
          <a:p>
            <a:pPr lvl="1"/>
            <a:r>
              <a:rPr lang="en-US" dirty="0" smtClean="0"/>
              <a:t>Check send status from </a:t>
            </a:r>
            <a:r>
              <a:rPr lang="en-US" dirty="0" err="1" smtClean="0"/>
              <a:t>iMessage</a:t>
            </a:r>
            <a:r>
              <a:rPr lang="en-US" dirty="0" smtClean="0"/>
              <a:t>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03" y="2504339"/>
            <a:ext cx="5455788" cy="404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9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err="1" smtClean="0"/>
              <a:t>iMessage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Spam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07" y="1549992"/>
            <a:ext cx="6107032" cy="502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5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2967496"/>
              </p:ext>
            </p:extLst>
          </p:nvPr>
        </p:nvGraphicFramePr>
        <p:xfrm>
          <a:off x="1067912" y="3009117"/>
          <a:ext cx="10178843" cy="1828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5912752"/>
                <a:gridCol w="4266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Products/Services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Prices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1,000</a:t>
                      </a:r>
                      <a:r>
                        <a:rPr lang="en-US" sz="2400" baseline="0" dirty="0" smtClean="0"/>
                        <a:t> text messages in </a:t>
                      </a:r>
                      <a:r>
                        <a:rPr lang="en-US" sz="2400" baseline="0" dirty="0" err="1" smtClean="0"/>
                        <a:t>iMessage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RMB 100</a:t>
                      </a:r>
                      <a:r>
                        <a:rPr lang="en-US" sz="2400" baseline="0" dirty="0" smtClean="0"/>
                        <a:t> (AUD 19)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1,000</a:t>
                      </a:r>
                      <a:r>
                        <a:rPr lang="en-US" sz="2400" baseline="0" dirty="0" smtClean="0"/>
                        <a:t> multimedia messages in </a:t>
                      </a:r>
                      <a:r>
                        <a:rPr lang="en-US" sz="2400" baseline="0" dirty="0" err="1" smtClean="0"/>
                        <a:t>iMessage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RMB 500</a:t>
                      </a:r>
                      <a:r>
                        <a:rPr lang="en-US" sz="2400" baseline="0" dirty="0" smtClean="0"/>
                        <a:t> (AUD 93)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“</a:t>
                      </a:r>
                      <a:r>
                        <a:rPr lang="en-US" sz="2400" dirty="0" err="1" smtClean="0"/>
                        <a:t>iMessage</a:t>
                      </a:r>
                      <a:r>
                        <a:rPr lang="en-US" sz="2400" dirty="0" smtClean="0"/>
                        <a:t> Spam</a:t>
                      </a:r>
                      <a:r>
                        <a:rPr lang="en-US" sz="2400" baseline="0" dirty="0" smtClean="0"/>
                        <a:t> Work” software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RMB 30,000</a:t>
                      </a:r>
                      <a:r>
                        <a:rPr lang="en-US" sz="2400" baseline="0" dirty="0" smtClean="0"/>
                        <a:t> (AUD 5,571)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icon_337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56" y="837106"/>
            <a:ext cx="1585409" cy="1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SMS Server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69141"/>
            <a:ext cx="9605319" cy="4257022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</a:rPr>
              <a:t>A low-cost piece of radio frequency (RF) hardware </a:t>
            </a:r>
            <a:endParaRPr lang="en-US" dirty="0"/>
          </a:p>
          <a:p>
            <a:r>
              <a:rPr lang="en-US" dirty="0" smtClean="0">
                <a:effectLst/>
              </a:rPr>
              <a:t>Emit software-defined </a:t>
            </a:r>
            <a:r>
              <a:rPr lang="en-US" dirty="0">
                <a:effectLst/>
              </a:rPr>
              <a:t>radio (SDR) signals in GSM frequency </a:t>
            </a:r>
            <a:r>
              <a:rPr lang="en-US" dirty="0" smtClean="0">
                <a:effectLst/>
              </a:rPr>
              <a:t>ranges</a:t>
            </a:r>
            <a:endParaRPr lang="en-US" dirty="0">
              <a:effectLst/>
            </a:endParaRPr>
          </a:p>
          <a:p>
            <a:r>
              <a:rPr lang="en-US" dirty="0" smtClean="0">
                <a:effectLst/>
              </a:rPr>
              <a:t>Also known as ‘FAKE BASE STATION (伪基站)’ in China</a:t>
            </a:r>
          </a:p>
          <a:p>
            <a:endParaRPr 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994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About Lion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Threat researcher of Trend Micro</a:t>
            </a:r>
          </a:p>
          <a:p>
            <a:pPr lvl="1"/>
            <a:r>
              <a:rPr lang="en-US" dirty="0" smtClean="0"/>
              <a:t>Malware analysis</a:t>
            </a:r>
            <a:endParaRPr lang="en-US" dirty="0"/>
          </a:p>
          <a:p>
            <a:pPr lvl="1"/>
            <a:r>
              <a:rPr lang="en-US" dirty="0" smtClean="0"/>
              <a:t>Mobile security</a:t>
            </a:r>
            <a:endParaRPr lang="en-US" dirty="0"/>
          </a:p>
          <a:p>
            <a:pPr lvl="1"/>
            <a:r>
              <a:rPr lang="en-US" dirty="0"/>
              <a:t>U</a:t>
            </a:r>
            <a:r>
              <a:rPr lang="en-US" dirty="0" smtClean="0"/>
              <a:t>nderground activities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11+ years as security professionals</a:t>
            </a:r>
          </a:p>
          <a:p>
            <a:r>
              <a:rPr lang="en-US" dirty="0" smtClean="0"/>
              <a:t>First time to </a:t>
            </a:r>
            <a:r>
              <a:rPr lang="en-US" dirty="0" err="1" smtClean="0"/>
              <a:t>RuxCon</a:t>
            </a:r>
            <a:endParaRPr lang="en-US" dirty="0" smtClean="0"/>
          </a:p>
          <a:p>
            <a:pPr lvl="1"/>
            <a:r>
              <a:rPr lang="en-US" dirty="0" smtClean="0"/>
              <a:t>Thanks a lot for invitation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First time as speaker</a:t>
            </a:r>
          </a:p>
          <a:p>
            <a:pPr lvl="1"/>
            <a:r>
              <a:rPr lang="en-US" dirty="0" smtClean="0">
                <a:sym typeface="Wingdings"/>
              </a:rPr>
              <a:t>Feel nervous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291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03" y="2378949"/>
            <a:ext cx="4084725" cy="3298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699" y="2441902"/>
            <a:ext cx="4415631" cy="3089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6541" y="1887363"/>
            <a:ext cx="3321225" cy="4147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pPr algn="ctr"/>
            <a:r>
              <a:rPr lang="en-US" altLang="zh-CN" dirty="0" smtClean="0"/>
              <a:t>SMS Server Box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0540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85" y="4368198"/>
            <a:ext cx="1407451" cy="14074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552" y="4107699"/>
            <a:ext cx="580053" cy="580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241" y="2315097"/>
            <a:ext cx="1681065" cy="1681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2" y="747208"/>
            <a:ext cx="2634327" cy="26343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90137" y="4127643"/>
            <a:ext cx="2345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Base Station of Carrier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17704" y="2970962"/>
            <a:ext cx="198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SMS Server</a:t>
            </a:r>
            <a:endParaRPr lang="zh-CN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57" y="3155630"/>
            <a:ext cx="2213379" cy="22133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8322">
            <a:off x="3031629" y="2297755"/>
            <a:ext cx="2364603" cy="2364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7990">
            <a:off x="6244769" y="2349254"/>
            <a:ext cx="4139259" cy="41392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44" y="3610685"/>
            <a:ext cx="1690688" cy="16906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51487" y="5962262"/>
            <a:ext cx="1511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GSM Phone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7668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Specification of SMS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69141"/>
            <a:ext cx="6911545" cy="4257022"/>
          </a:xfrm>
        </p:spPr>
        <p:txBody>
          <a:bodyPr/>
          <a:lstStyle/>
          <a:p>
            <a:r>
              <a:rPr lang="en-US" dirty="0" smtClean="0"/>
              <a:t>Frequency range of signal</a:t>
            </a:r>
          </a:p>
          <a:p>
            <a:pPr lvl="1"/>
            <a:r>
              <a:rPr lang="en-US" dirty="0" smtClean="0"/>
              <a:t>Uplink: </a:t>
            </a:r>
            <a:r>
              <a:rPr lang="en-US" dirty="0" smtClean="0">
                <a:effectLst/>
              </a:rPr>
              <a:t>885</a:t>
            </a:r>
            <a:r>
              <a:rPr lang="en-US" dirty="0">
                <a:effectLst/>
              </a:rPr>
              <a:t>‒915MHz </a:t>
            </a:r>
            <a:endParaRPr lang="en-US" dirty="0" smtClean="0"/>
          </a:p>
          <a:p>
            <a:pPr lvl="1"/>
            <a:r>
              <a:rPr lang="en-US" dirty="0" smtClean="0"/>
              <a:t>Downlink: </a:t>
            </a:r>
            <a:r>
              <a:rPr lang="en-US" dirty="0">
                <a:effectLst/>
              </a:rPr>
              <a:t>930‒960MHz </a:t>
            </a:r>
          </a:p>
          <a:p>
            <a:r>
              <a:rPr lang="en-US" dirty="0" smtClean="0"/>
              <a:t>Working range: 200 ~ 2,000 meters</a:t>
            </a:r>
          </a:p>
          <a:p>
            <a:r>
              <a:rPr lang="en-US" dirty="0" smtClean="0"/>
              <a:t>Pushing SMS: 300 </a:t>
            </a:r>
            <a:r>
              <a:rPr lang="en-US" dirty="0" err="1" smtClean="0"/>
              <a:t>msg</a:t>
            </a:r>
            <a:r>
              <a:rPr lang="en-US" dirty="0" smtClean="0"/>
              <a:t>/min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21" y="1625396"/>
            <a:ext cx="3708271" cy="416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1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Impact of SMS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869141"/>
            <a:ext cx="5997145" cy="4257022"/>
          </a:xfrm>
        </p:spPr>
        <p:txBody>
          <a:bodyPr/>
          <a:lstStyle/>
          <a:p>
            <a:r>
              <a:rPr lang="en-US" dirty="0" smtClean="0"/>
              <a:t>Serve for fraud attack</a:t>
            </a:r>
          </a:p>
          <a:p>
            <a:pPr lvl="1"/>
            <a:r>
              <a:rPr lang="en-US" dirty="0" smtClean="0"/>
              <a:t>Sender number in such SMS can be assigned to public service number, like bank’s number</a:t>
            </a:r>
          </a:p>
          <a:p>
            <a:r>
              <a:rPr lang="en-US" dirty="0" smtClean="0"/>
              <a:t>Inter</a:t>
            </a:r>
            <a:r>
              <a:rPr lang="en-US" altLang="zh-CN" dirty="0" smtClean="0"/>
              <a:t>r</a:t>
            </a:r>
            <a:r>
              <a:rPr lang="en-US" dirty="0" smtClean="0"/>
              <a:t>upt communication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to legal carriers</a:t>
            </a:r>
            <a:endParaRPr lang="en-US" dirty="0" smtClean="0"/>
          </a:p>
          <a:p>
            <a:r>
              <a:rPr lang="en-US" dirty="0" smtClean="0"/>
              <a:t>Hard to trace and take down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341" y="2043855"/>
            <a:ext cx="4680811" cy="349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83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694237"/>
              </p:ext>
            </p:extLst>
          </p:nvPr>
        </p:nvGraphicFramePr>
        <p:xfrm>
          <a:off x="1895306" y="3624918"/>
          <a:ext cx="7889080" cy="91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54163"/>
                <a:gridCol w="39349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Products/Service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SMS server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RMB 45,000</a:t>
                      </a:r>
                      <a:r>
                        <a:rPr lang="en-US" sz="2400" baseline="0" dirty="0" smtClean="0"/>
                        <a:t> (AUD 8,357)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con_337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276" y="1404797"/>
            <a:ext cx="1585409" cy="1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GSM Modem Pool for Spam SMS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69141"/>
            <a:ext cx="6042576" cy="4257022"/>
          </a:xfrm>
        </p:spPr>
        <p:txBody>
          <a:bodyPr/>
          <a:lstStyle/>
          <a:p>
            <a:r>
              <a:rPr lang="en-US" altLang="zh-CN" dirty="0" smtClean="0"/>
              <a:t>A device used for sending SMS </a:t>
            </a:r>
          </a:p>
          <a:p>
            <a:r>
              <a:rPr lang="en-US" altLang="zh-CN" dirty="0" smtClean="0"/>
              <a:t>It integrates a number of GSM modules</a:t>
            </a:r>
          </a:p>
          <a:p>
            <a:pPr lvl="1"/>
            <a:r>
              <a:rPr lang="en-US" altLang="zh-CN" dirty="0" smtClean="0"/>
              <a:t>Each module operates </a:t>
            </a:r>
            <a:r>
              <a:rPr lang="en-US" altLang="zh-CN" dirty="0"/>
              <a:t>like a normal mobile phone </a:t>
            </a:r>
            <a:r>
              <a:rPr lang="en-US" altLang="zh-CN" dirty="0" smtClean="0"/>
              <a:t>does</a:t>
            </a:r>
          </a:p>
          <a:p>
            <a:r>
              <a:rPr lang="en-US" altLang="zh-CN" dirty="0" smtClean="0"/>
              <a:t> A GSM modem pool with 16 modules can send 9,600 SMS messages in one hour</a:t>
            </a:r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977" y="2006094"/>
            <a:ext cx="5115451" cy="342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07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19" y="548888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54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662196"/>
              </p:ext>
            </p:extLst>
          </p:nvPr>
        </p:nvGraphicFramePr>
        <p:xfrm>
          <a:off x="654217" y="3066849"/>
          <a:ext cx="10602159" cy="91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336068"/>
                <a:gridCol w="4266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Products/Service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GSM modem pool with 16 GSM modules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RMB 2,600</a:t>
                      </a:r>
                      <a:r>
                        <a:rPr lang="en-US" sz="2400" baseline="0" dirty="0" smtClean="0"/>
                        <a:t> (AUD 483)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con_337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50" y="769753"/>
            <a:ext cx="1585409" cy="1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lternate Process 13"/>
          <p:cNvSpPr/>
          <p:nvPr/>
        </p:nvSpPr>
        <p:spPr>
          <a:xfrm>
            <a:off x="1231467" y="3040517"/>
            <a:ext cx="1346916" cy="74088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</a:t>
            </a:r>
            <a:endParaRPr lang="en-US" b="1" dirty="0"/>
          </a:p>
        </p:txBody>
      </p:sp>
      <p:sp>
        <p:nvSpPr>
          <p:cNvPr id="15" name="Alternate Process 14"/>
          <p:cNvSpPr/>
          <p:nvPr/>
        </p:nvSpPr>
        <p:spPr>
          <a:xfrm>
            <a:off x="4687857" y="4087754"/>
            <a:ext cx="1777343" cy="7408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Promoting </a:t>
            </a:r>
            <a:endParaRPr lang="en-US" b="1" dirty="0"/>
          </a:p>
        </p:txBody>
      </p:sp>
      <p:sp>
        <p:nvSpPr>
          <p:cNvPr id="16" name="Alternate Process 15"/>
          <p:cNvSpPr/>
          <p:nvPr/>
        </p:nvSpPr>
        <p:spPr>
          <a:xfrm>
            <a:off x="4687856" y="2036742"/>
            <a:ext cx="1719619" cy="7408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Scam</a:t>
            </a:r>
            <a:endParaRPr lang="en-US" b="1" dirty="0"/>
          </a:p>
        </p:txBody>
      </p:sp>
      <p:sp>
        <p:nvSpPr>
          <p:cNvPr id="17" name="Alternate Process 16"/>
          <p:cNvSpPr/>
          <p:nvPr/>
        </p:nvSpPr>
        <p:spPr>
          <a:xfrm>
            <a:off x="7831568" y="2981237"/>
            <a:ext cx="2789832" cy="740885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Phone Number Scanning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173743" y="875798"/>
            <a:ext cx="157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Vector</a:t>
            </a:r>
            <a:endParaRPr lang="en-US" sz="2800" b="1" dirty="0"/>
          </a:p>
        </p:txBody>
      </p:sp>
      <p:sp>
        <p:nvSpPr>
          <p:cNvPr id="45" name="Rectangle 44"/>
          <p:cNvSpPr/>
          <p:nvPr/>
        </p:nvSpPr>
        <p:spPr>
          <a:xfrm>
            <a:off x="4714231" y="885420"/>
            <a:ext cx="152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Purpose</a:t>
            </a:r>
            <a:endParaRPr lang="en-US" sz="2800" b="1" dirty="0"/>
          </a:p>
        </p:txBody>
      </p:sp>
      <p:sp>
        <p:nvSpPr>
          <p:cNvPr id="46" name="Rectangle 45"/>
          <p:cNvSpPr/>
          <p:nvPr/>
        </p:nvSpPr>
        <p:spPr>
          <a:xfrm>
            <a:off x="7868330" y="923907"/>
            <a:ext cx="2578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Product/Service</a:t>
            </a:r>
            <a:endParaRPr lang="en-US" sz="2800" dirty="0"/>
          </a:p>
        </p:txBody>
      </p:sp>
      <p:cxnSp>
        <p:nvCxnSpPr>
          <p:cNvPr id="7" name="Elbow Connector 6"/>
          <p:cNvCxnSpPr>
            <a:stCxn id="14" idx="3"/>
            <a:endCxn id="16" idx="1"/>
          </p:cNvCxnSpPr>
          <p:nvPr/>
        </p:nvCxnSpPr>
        <p:spPr>
          <a:xfrm flipV="1">
            <a:off x="2578385" y="2407185"/>
            <a:ext cx="2109473" cy="1003775"/>
          </a:xfrm>
          <a:prstGeom prst="bentConnector3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14" idx="3"/>
            <a:endCxn id="15" idx="1"/>
          </p:cNvCxnSpPr>
          <p:nvPr/>
        </p:nvCxnSpPr>
        <p:spPr>
          <a:xfrm>
            <a:off x="2578383" y="3410960"/>
            <a:ext cx="2109472" cy="1047237"/>
          </a:xfrm>
          <a:prstGeom prst="bentConnector3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3"/>
            <a:endCxn id="17" idx="1"/>
          </p:cNvCxnSpPr>
          <p:nvPr/>
        </p:nvCxnSpPr>
        <p:spPr>
          <a:xfrm>
            <a:off x="6407474" y="2407185"/>
            <a:ext cx="1424095" cy="944495"/>
          </a:xfrm>
          <a:prstGeom prst="bentConnector3">
            <a:avLst>
              <a:gd name="adj1" fmla="val 52027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5" idx="3"/>
            <a:endCxn id="17" idx="1"/>
          </p:cNvCxnSpPr>
          <p:nvPr/>
        </p:nvCxnSpPr>
        <p:spPr>
          <a:xfrm flipV="1">
            <a:off x="6465197" y="3351678"/>
            <a:ext cx="1366371" cy="1106517"/>
          </a:xfrm>
          <a:prstGeom prst="bentConnector3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42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Where Are Targets of Scam?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Huge amount of phone numbers offered by telecom carriers</a:t>
            </a:r>
          </a:p>
          <a:p>
            <a:r>
              <a:rPr lang="en-US" altLang="zh-CN" dirty="0" smtClean="0"/>
              <a:t>But, 40% phone numbers are not in service</a:t>
            </a:r>
          </a:p>
          <a:p>
            <a:pPr lvl="1"/>
            <a:r>
              <a:rPr lang="en-US" altLang="zh-CN" dirty="0" smtClean="0"/>
              <a:t>Power off, unreachable,…</a:t>
            </a:r>
            <a:endParaRPr lang="en-US" altLang="zh-CN" dirty="0"/>
          </a:p>
          <a:p>
            <a:r>
              <a:rPr lang="en-US" altLang="zh-CN" dirty="0" smtClean="0"/>
              <a:t>Spammers and scammers need ACTIVE phone numbers</a:t>
            </a:r>
          </a:p>
        </p:txBody>
      </p:sp>
    </p:spTree>
    <p:extLst>
      <p:ext uri="{BB962C8B-B14F-4D97-AF65-F5344CB8AC3E}">
        <p14:creationId xmlns:p14="http://schemas.microsoft.com/office/powerpoint/2010/main" val="144170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Mobile Phone - Major Internet Access Device in China</a:t>
            </a:r>
            <a:endParaRPr lang="en-US" sz="3600" dirty="0"/>
          </a:p>
        </p:txBody>
      </p:sp>
      <p:pic>
        <p:nvPicPr>
          <p:cNvPr id="6" name="Picture 5" descr="08f633d96e4d7588e99c2a41e789f0ff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022" y="1586449"/>
            <a:ext cx="7020967" cy="458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2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Phone</a:t>
            </a:r>
            <a:r>
              <a:rPr lang="en-US" altLang="zh-CN" dirty="0"/>
              <a:t> </a:t>
            </a:r>
            <a:r>
              <a:rPr lang="en-US" altLang="zh-CN" dirty="0" smtClean="0"/>
              <a:t>Number Scanning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Scanning service</a:t>
            </a:r>
          </a:p>
          <a:p>
            <a:pPr lvl="1"/>
            <a:r>
              <a:rPr lang="en-US" altLang="zh-CN" dirty="0"/>
              <a:t>O</a:t>
            </a:r>
            <a:r>
              <a:rPr lang="en-US" altLang="zh-CN" dirty="0" smtClean="0"/>
              <a:t>ffers ACTIVE phone numbers</a:t>
            </a:r>
          </a:p>
          <a:p>
            <a:pPr lvl="1"/>
            <a:r>
              <a:rPr lang="en-US" altLang="zh-CN" dirty="0" smtClean="0"/>
              <a:t>Service owner probes large amount of phone numbers regularly</a:t>
            </a:r>
          </a:p>
          <a:p>
            <a:pPr lvl="1"/>
            <a:r>
              <a:rPr lang="en-US" altLang="zh-CN" dirty="0" smtClean="0"/>
              <a:t>On demand scanning is also available</a:t>
            </a:r>
          </a:p>
          <a:p>
            <a:r>
              <a:rPr lang="en-US" altLang="zh-CN" dirty="0" smtClean="0"/>
              <a:t>Scanning tools</a:t>
            </a:r>
          </a:p>
          <a:p>
            <a:pPr lvl="1"/>
            <a:r>
              <a:rPr lang="en-US" altLang="zh-CN" dirty="0" smtClean="0"/>
              <a:t>Offers device and software</a:t>
            </a:r>
          </a:p>
          <a:p>
            <a:pPr lvl="1"/>
            <a:r>
              <a:rPr lang="en-US" altLang="zh-CN" dirty="0" smtClean="0"/>
              <a:t>Fulfill demand of custom scanning</a:t>
            </a:r>
          </a:p>
          <a:p>
            <a:pPr lvl="1"/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022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00" y="1423402"/>
            <a:ext cx="7716039" cy="531200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pPr algn="ctr"/>
            <a:r>
              <a:rPr lang="en-US" altLang="zh-CN" dirty="0" smtClean="0"/>
              <a:t>Scanning Software - </a:t>
            </a:r>
            <a:r>
              <a:rPr lang="en-US" altLang="zh-CN" dirty="0" err="1" smtClean="0"/>
              <a:t>Sanwangtong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6477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Scanning Device </a:t>
            </a:r>
            <a:endParaRPr lang="en-US" dirty="0"/>
          </a:p>
        </p:txBody>
      </p:sp>
      <p:pic>
        <p:nvPicPr>
          <p:cNvPr id="7" name="Picture 6" descr="be94e891f8bf6d9ff9d9f51d239dfd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96" y="2108610"/>
            <a:ext cx="3814146" cy="3337378"/>
          </a:xfrm>
          <a:prstGeom prst="rect">
            <a:avLst/>
          </a:prstGeom>
        </p:spPr>
      </p:pic>
      <p:pic>
        <p:nvPicPr>
          <p:cNvPr id="8" name="Picture 7" descr="0435c9959d92fa119d8778a84a4835f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00" y="2181754"/>
            <a:ext cx="4067949" cy="31872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37580" y="5763509"/>
            <a:ext cx="355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GSM Modem Pool with 8 GSM Modules and SIM Cards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6621" y="5840485"/>
            <a:ext cx="428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 GSM Phones with 1 PCI Serial Card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568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231229"/>
              </p:ext>
            </p:extLst>
          </p:nvPr>
        </p:nvGraphicFramePr>
        <p:xfrm>
          <a:off x="654217" y="2739704"/>
          <a:ext cx="10602158" cy="2194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609513"/>
                <a:gridCol w="399264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Products/Service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3,000,000 queries</a:t>
                      </a:r>
                      <a:r>
                        <a:rPr lang="en-US" sz="2400" baseline="0" dirty="0" smtClean="0"/>
                        <a:t> for </a:t>
                      </a:r>
                      <a:r>
                        <a:rPr lang="en-US" sz="2400" dirty="0" smtClean="0"/>
                        <a:t>active phone numbers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RMB 1,000</a:t>
                      </a:r>
                      <a:r>
                        <a:rPr lang="en-US" sz="2400" baseline="0" dirty="0" smtClean="0"/>
                        <a:t> (AUD 186)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“</a:t>
                      </a:r>
                      <a:r>
                        <a:rPr lang="en-US" sz="2400" dirty="0" err="1" smtClean="0"/>
                        <a:t>Sanwangtong</a:t>
                      </a:r>
                      <a:r>
                        <a:rPr lang="en-US" sz="2400" dirty="0" smtClean="0"/>
                        <a:t>” phone number scanning software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RMB 230 (AUD 43)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r>
                        <a:rPr lang="en-US" sz="2400" baseline="0" dirty="0" smtClean="0"/>
                        <a:t> GSM phones and 1 PCI serial card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RMB 1,100 (AUD 204)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con_337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84" y="712021"/>
            <a:ext cx="1585409" cy="1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1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Experience of Monitoring Underground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Mobile businesses are hot in underground</a:t>
            </a:r>
          </a:p>
          <a:p>
            <a:pPr lvl="1"/>
            <a:r>
              <a:rPr lang="en-US" dirty="0" smtClean="0"/>
              <a:t>Many posts and participants in underground forums, instant messaging groups</a:t>
            </a:r>
          </a:p>
          <a:p>
            <a:r>
              <a:rPr lang="en-US" dirty="0" smtClean="0"/>
              <a:t>Selling messages are more than buying messages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Alipay</a:t>
            </a:r>
            <a:r>
              <a:rPr lang="en-US" dirty="0" smtClean="0"/>
              <a:t> as payment method</a:t>
            </a:r>
          </a:p>
          <a:p>
            <a:pPr lvl="1"/>
            <a:r>
              <a:rPr lang="en-US" dirty="0" err="1" smtClean="0"/>
              <a:t>Alipay</a:t>
            </a:r>
            <a:r>
              <a:rPr lang="en-US" dirty="0" smtClean="0"/>
              <a:t> is an online payment service in China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Tencent</a:t>
            </a:r>
            <a:r>
              <a:rPr lang="en-US" dirty="0" smtClean="0"/>
              <a:t> QQ as communication tool</a:t>
            </a:r>
          </a:p>
          <a:p>
            <a:r>
              <a:rPr lang="en-US" dirty="0" smtClean="0"/>
              <a:t>Most participants work at night</a:t>
            </a:r>
          </a:p>
          <a:p>
            <a:pPr lvl="1"/>
            <a:r>
              <a:rPr lang="en-US" dirty="0" smtClean="0"/>
              <a:t>Peak time: 19:00 ~ 22:00</a:t>
            </a:r>
          </a:p>
          <a:p>
            <a:r>
              <a:rPr lang="en-US" dirty="0" smtClean="0"/>
              <a:t>A lot of cheaters</a:t>
            </a:r>
          </a:p>
          <a:p>
            <a:pPr lvl="1"/>
            <a:r>
              <a:rPr lang="en-US" dirty="0" smtClean="0"/>
              <a:t>Be careful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956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875" y="2669459"/>
            <a:ext cx="1097280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</a:t>
            </a:r>
            <a:r>
              <a:rPr lang="en-US" sz="5400" dirty="0" smtClean="0">
                <a:sym typeface="Wingdings"/>
              </a:rPr>
              <a:t>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7767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 – Hot Target of Bad Guys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amount of users</a:t>
            </a:r>
          </a:p>
          <a:p>
            <a:r>
              <a:rPr lang="en-US" dirty="0" smtClean="0"/>
              <a:t>A lot of privacy</a:t>
            </a:r>
          </a:p>
          <a:p>
            <a:pPr lvl="1"/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Photos</a:t>
            </a:r>
          </a:p>
          <a:p>
            <a:pPr lvl="1"/>
            <a:r>
              <a:rPr lang="en-US" dirty="0" smtClean="0"/>
              <a:t>Messages</a:t>
            </a:r>
          </a:p>
          <a:p>
            <a:r>
              <a:rPr lang="en-US" dirty="0"/>
              <a:t>Phone </a:t>
            </a:r>
            <a:r>
              <a:rPr lang="en-US" dirty="0" smtClean="0"/>
              <a:t>charges</a:t>
            </a:r>
          </a:p>
          <a:p>
            <a:r>
              <a:rPr lang="en-US" dirty="0" smtClean="0"/>
              <a:t>Can connect to Internet</a:t>
            </a:r>
          </a:p>
        </p:txBody>
      </p:sp>
    </p:spTree>
    <p:extLst>
      <p:ext uri="{BB962C8B-B14F-4D97-AF65-F5344CB8AC3E}">
        <p14:creationId xmlns:p14="http://schemas.microsoft.com/office/powerpoint/2010/main" val="3005026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Attack Vectors for Mobile Phone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12792" y="4570397"/>
            <a:ext cx="12988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14207" y="4570396"/>
            <a:ext cx="22416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Message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966049" y="4570397"/>
            <a:ext cx="21935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Call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372" y="2694131"/>
            <a:ext cx="1577989" cy="15779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830" y="2443963"/>
            <a:ext cx="1412233" cy="1412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880" y="2713375"/>
            <a:ext cx="1212357" cy="12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lternate Process 13"/>
          <p:cNvSpPr/>
          <p:nvPr/>
        </p:nvSpPr>
        <p:spPr>
          <a:xfrm>
            <a:off x="1231467" y="3040517"/>
            <a:ext cx="1346916" cy="74088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APP</a:t>
            </a:r>
            <a:endParaRPr lang="en-US" b="1" dirty="0"/>
          </a:p>
        </p:txBody>
      </p:sp>
      <p:sp>
        <p:nvSpPr>
          <p:cNvPr id="15" name="Alternate Process 14"/>
          <p:cNvSpPr/>
          <p:nvPr/>
        </p:nvSpPr>
        <p:spPr>
          <a:xfrm>
            <a:off x="4687857" y="4087754"/>
            <a:ext cx="1777343" cy="7408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Unapproved Charges</a:t>
            </a:r>
            <a:endParaRPr lang="en-US" b="1" dirty="0"/>
          </a:p>
        </p:txBody>
      </p:sp>
      <p:sp>
        <p:nvSpPr>
          <p:cNvPr id="16" name="Alternate Process 15"/>
          <p:cNvSpPr/>
          <p:nvPr/>
        </p:nvSpPr>
        <p:spPr>
          <a:xfrm>
            <a:off x="4687856" y="2036742"/>
            <a:ext cx="1719619" cy="74088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Privacy</a:t>
            </a:r>
            <a:endParaRPr lang="en-US" b="1" dirty="0"/>
          </a:p>
        </p:txBody>
      </p:sp>
      <p:sp>
        <p:nvSpPr>
          <p:cNvPr id="17" name="Alternate Process 16"/>
          <p:cNvSpPr/>
          <p:nvPr/>
        </p:nvSpPr>
        <p:spPr>
          <a:xfrm>
            <a:off x="7494841" y="4087754"/>
            <a:ext cx="1871041" cy="740885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Premium Service Number</a:t>
            </a:r>
            <a:endParaRPr lang="en-US" b="1" dirty="0"/>
          </a:p>
        </p:txBody>
      </p:sp>
      <p:sp>
        <p:nvSpPr>
          <p:cNvPr id="18" name="Alternate Process 17"/>
          <p:cNvSpPr/>
          <p:nvPr/>
        </p:nvSpPr>
        <p:spPr>
          <a:xfrm>
            <a:off x="7489263" y="2036742"/>
            <a:ext cx="1882195" cy="740885"/>
          </a:xfrm>
          <a:prstGeom prst="flowChartAlternateProcess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SMS Forwarder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173743" y="875798"/>
            <a:ext cx="157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Vector</a:t>
            </a:r>
            <a:endParaRPr lang="en-US" sz="2800" b="1" dirty="0"/>
          </a:p>
        </p:txBody>
      </p:sp>
      <p:sp>
        <p:nvSpPr>
          <p:cNvPr id="45" name="Rectangle 44"/>
          <p:cNvSpPr/>
          <p:nvPr/>
        </p:nvSpPr>
        <p:spPr>
          <a:xfrm>
            <a:off x="4714231" y="885420"/>
            <a:ext cx="1525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Purpose</a:t>
            </a:r>
            <a:endParaRPr lang="en-US" sz="2800" b="1" dirty="0"/>
          </a:p>
        </p:txBody>
      </p:sp>
      <p:sp>
        <p:nvSpPr>
          <p:cNvPr id="46" name="Rectangle 45"/>
          <p:cNvSpPr/>
          <p:nvPr/>
        </p:nvSpPr>
        <p:spPr>
          <a:xfrm>
            <a:off x="7108285" y="875798"/>
            <a:ext cx="2578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Product/Service</a:t>
            </a:r>
            <a:endParaRPr lang="en-US" sz="2800" dirty="0"/>
          </a:p>
        </p:txBody>
      </p:sp>
      <p:cxnSp>
        <p:nvCxnSpPr>
          <p:cNvPr id="79" name="Straight Connector 78"/>
          <p:cNvCxnSpPr>
            <a:stCxn id="14" idx="3"/>
            <a:endCxn id="16" idx="1"/>
          </p:cNvCxnSpPr>
          <p:nvPr/>
        </p:nvCxnSpPr>
        <p:spPr>
          <a:xfrm flipV="1">
            <a:off x="2578385" y="2407185"/>
            <a:ext cx="2109473" cy="1003775"/>
          </a:xfrm>
          <a:prstGeom prst="bentConnector3">
            <a:avLst>
              <a:gd name="adj1" fmla="val 50000"/>
            </a:avLst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14" idx="3"/>
            <a:endCxn id="15" idx="1"/>
          </p:cNvCxnSpPr>
          <p:nvPr/>
        </p:nvCxnSpPr>
        <p:spPr>
          <a:xfrm>
            <a:off x="2578383" y="3410960"/>
            <a:ext cx="2109472" cy="1047237"/>
          </a:xfrm>
          <a:prstGeom prst="bentConnector3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" idx="3"/>
            <a:endCxn id="18" idx="1"/>
          </p:cNvCxnSpPr>
          <p:nvPr/>
        </p:nvCxnSpPr>
        <p:spPr>
          <a:xfrm>
            <a:off x="6407475" y="2407183"/>
            <a:ext cx="1081788" cy="0"/>
          </a:xfrm>
          <a:prstGeom prst="line">
            <a:avLst/>
          </a:prstGeom>
          <a:ln w="38100" cmpd="sng">
            <a:solidFill>
              <a:srgbClr val="5B9B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15" idx="3"/>
            <a:endCxn id="17" idx="1"/>
          </p:cNvCxnSpPr>
          <p:nvPr/>
        </p:nvCxnSpPr>
        <p:spPr>
          <a:xfrm>
            <a:off x="6465200" y="4458195"/>
            <a:ext cx="1029641" cy="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SMS Forwarder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Malicious app running in Android phone</a:t>
            </a:r>
          </a:p>
          <a:p>
            <a:r>
              <a:rPr lang="en-US" altLang="zh-CN" dirty="0" smtClean="0"/>
              <a:t>Forward victim’s SMS from given sender, like</a:t>
            </a:r>
          </a:p>
          <a:p>
            <a:pPr lvl="1"/>
            <a:r>
              <a:rPr lang="en-US" altLang="zh-CN" dirty="0" smtClean="0"/>
              <a:t>Banks</a:t>
            </a:r>
          </a:p>
          <a:p>
            <a:pPr lvl="1"/>
            <a:r>
              <a:rPr lang="en-US" altLang="zh-CN" dirty="0"/>
              <a:t>O</a:t>
            </a:r>
            <a:r>
              <a:rPr lang="en-US" altLang="zh-CN" dirty="0" smtClean="0"/>
              <a:t>nline payment services</a:t>
            </a:r>
          </a:p>
          <a:p>
            <a:r>
              <a:rPr lang="en-US" altLang="zh-CN" dirty="0"/>
              <a:t>T</a:t>
            </a:r>
            <a:r>
              <a:rPr lang="en-US" altLang="zh-CN" dirty="0" smtClean="0"/>
              <a:t>arget for certain SMS, like</a:t>
            </a:r>
          </a:p>
          <a:p>
            <a:pPr lvl="1"/>
            <a:r>
              <a:rPr lang="en-US" altLang="zh-CN" dirty="0" smtClean="0"/>
              <a:t>Registration</a:t>
            </a:r>
          </a:p>
          <a:p>
            <a:pPr lvl="1"/>
            <a:r>
              <a:rPr lang="en-US" altLang="zh-CN" dirty="0"/>
              <a:t>P</a:t>
            </a:r>
            <a:r>
              <a:rPr lang="en-US" altLang="zh-CN" dirty="0" smtClean="0"/>
              <a:t>assword resetting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577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9225" y="977804"/>
            <a:ext cx="7267587" cy="48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7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755804"/>
              </p:ext>
            </p:extLst>
          </p:nvPr>
        </p:nvGraphicFramePr>
        <p:xfrm>
          <a:off x="702322" y="3596052"/>
          <a:ext cx="10602159" cy="9144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336068"/>
                <a:gridCol w="42660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Product/Service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Price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Source code</a:t>
                      </a:r>
                      <a:r>
                        <a:rPr lang="en-US" sz="2400" baseline="0" dirty="0" smtClean="0"/>
                        <a:t> of </a:t>
                      </a:r>
                      <a:r>
                        <a:rPr lang="en-US" sz="2400" dirty="0" smtClean="0"/>
                        <a:t>SMS</a:t>
                      </a:r>
                      <a:r>
                        <a:rPr lang="en-US" sz="2400" baseline="0" dirty="0" smtClean="0"/>
                        <a:t> forwarder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RMB 3,000</a:t>
                      </a:r>
                      <a:r>
                        <a:rPr lang="en-US" sz="2400" baseline="0" dirty="0" smtClean="0"/>
                        <a:t> (AUD 557)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con_337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450" y="1558747"/>
            <a:ext cx="1585409" cy="158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9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5491</TotalTime>
  <Words>869</Words>
  <Application>Microsoft Macintosh PowerPoint</Application>
  <PresentationFormat>Custom</PresentationFormat>
  <Paragraphs>200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The Mobile Underground Activities in China</vt:lpstr>
      <vt:lpstr>About Lion</vt:lpstr>
      <vt:lpstr>Mobile Phone - Major Internet Access Device in China</vt:lpstr>
      <vt:lpstr>Mobile Phone – Hot Target of Bad Guys</vt:lpstr>
      <vt:lpstr>Attack Vectors for Mobile Phone</vt:lpstr>
      <vt:lpstr>PowerPoint Presentation</vt:lpstr>
      <vt:lpstr>SMS Forwarder</vt:lpstr>
      <vt:lpstr>PowerPoint Presentation</vt:lpstr>
      <vt:lpstr>PowerPoint Presentation</vt:lpstr>
      <vt:lpstr>Premium Service Number</vt:lpstr>
      <vt:lpstr>Abuse of Premium SMS</vt:lpstr>
      <vt:lpstr>PowerPoint Presentation</vt:lpstr>
      <vt:lpstr>PowerPoint Presentation</vt:lpstr>
      <vt:lpstr>iMessage</vt:lpstr>
      <vt:lpstr>Spamming in iMessage</vt:lpstr>
      <vt:lpstr>Spamming Targets iPhone Users</vt:lpstr>
      <vt:lpstr>iMessage Spam Work</vt:lpstr>
      <vt:lpstr>PowerPoint Presentation</vt:lpstr>
      <vt:lpstr>SMS Server</vt:lpstr>
      <vt:lpstr>SMS Server Box</vt:lpstr>
      <vt:lpstr>PowerPoint Presentation</vt:lpstr>
      <vt:lpstr>Specification of SMS Server</vt:lpstr>
      <vt:lpstr>Impact of SMS Server</vt:lpstr>
      <vt:lpstr>PowerPoint Presentation</vt:lpstr>
      <vt:lpstr>GSM Modem Pool for Spam SMS</vt:lpstr>
      <vt:lpstr>PowerPoint Presentation</vt:lpstr>
      <vt:lpstr>PowerPoint Presentation</vt:lpstr>
      <vt:lpstr>PowerPoint Presentation</vt:lpstr>
      <vt:lpstr>Where Are Targets of Scam?</vt:lpstr>
      <vt:lpstr>Phone Number Scanning</vt:lpstr>
      <vt:lpstr>Scanning Software - Sanwangtong </vt:lpstr>
      <vt:lpstr>Scanning Device </vt:lpstr>
      <vt:lpstr>PowerPoint Presentation</vt:lpstr>
      <vt:lpstr>Experience of Monitoring Underground Activities</vt:lpstr>
      <vt:lpstr>Thank You 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Mobile Cybercriminal Underground Market in China</dc:title>
  <dc:creator>Lion Gu</dc:creator>
  <cp:lastModifiedBy>LION GU</cp:lastModifiedBy>
  <cp:revision>126</cp:revision>
  <dcterms:created xsi:type="dcterms:W3CDTF">2014-10-05T23:40:57Z</dcterms:created>
  <dcterms:modified xsi:type="dcterms:W3CDTF">2014-10-10T23:53:58Z</dcterms:modified>
</cp:coreProperties>
</file>